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9" r:id="rId1"/>
  </p:sldMasterIdLst>
  <p:notesMasterIdLst>
    <p:notesMasterId r:id="rId9"/>
  </p:notesMasterIdLst>
  <p:handoutMasterIdLst>
    <p:handoutMasterId r:id="rId10"/>
  </p:handoutMasterIdLst>
  <p:sldIdLst>
    <p:sldId id="275" r:id="rId2"/>
    <p:sldId id="278" r:id="rId3"/>
    <p:sldId id="281" r:id="rId4"/>
    <p:sldId id="283" r:id="rId5"/>
    <p:sldId id="285" r:id="rId6"/>
    <p:sldId id="284" r:id="rId7"/>
    <p:sldId id="282" r:id="rId8"/>
  </p:sldIdLst>
  <p:sldSz cx="9144000" cy="6858000" type="screen4x3"/>
  <p:notesSz cx="7010400" cy="92964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EE8FB"/>
    <a:srgbClr val="D6FEE2"/>
    <a:srgbClr val="E4F3F4"/>
    <a:srgbClr val="F9FEDE"/>
    <a:srgbClr val="FEFAE8"/>
    <a:srgbClr val="E8FEEC"/>
    <a:srgbClr val="EEF7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4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176" y="-78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45E8C82-1A4F-4FC8-8429-66A3ABE25265}" type="datetimeFigureOut">
              <a:rPr lang="en-US"/>
              <a:pPr>
                <a:defRPr/>
              </a:pPr>
              <a:t>4/19/2010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F12FE0-C141-4929-90F6-79BEE9455F8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0580DEB-9492-47EF-8840-91954838121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4CA62D-0CAE-47F3-BF00-F896F426C380}" type="slidenum">
              <a:rPr lang="ja-JP" altLang="en-US" smtClean="0"/>
              <a:pPr/>
              <a:t>1</a:t>
            </a:fld>
            <a:endParaRPr lang="en-US" altLang="ja-JP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EFFDF-0F7A-4CF8-B370-742A8CE12C98}" type="slidenum">
              <a:rPr lang="ja-JP" altLang="en-US" smtClean="0"/>
              <a:pPr/>
              <a:t>2</a:t>
            </a:fld>
            <a:endParaRPr lang="en-US" altLang="ja-JP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798CA5-EE6A-4CCB-B326-85AA380D9A36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1768D-889B-4B11-B103-85A8D1D978A7}" type="slidenum">
              <a:rPr lang="ja-JP" altLang="en-US" smtClean="0"/>
              <a:pPr/>
              <a:t>7</a:t>
            </a:fld>
            <a:endParaRPr lang="en-US" altLang="ja-JP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TAGPMA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7910-3AF4-477B-9CAC-51A405C4ED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591B5-2C09-4F3B-8E0C-042EA2BC2754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2821D-8F6B-4E69-8421-869BCBE86A23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1473B-FAFC-40FF-B47F-B498B948C37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A61AA-34AF-4F49-B2B7-249EEB62E7BF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7537C-805D-4E27-BD34-FD47EFC116E2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2B301B-607A-4004-B678-A247F22A4EF1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A2707-807D-449F-8CCF-2815A425720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C478C-0B7A-4A0B-A8C5-EB1DD6155286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10671-7467-494F-8F7D-8D8FF9DF3E4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8909E1-4C47-4037-989B-6B9CB406A351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rnp.br/conferenceDisplay.py?confId=8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57313" y="3143250"/>
            <a:ext cx="6000750" cy="9286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TAGPMA Update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Riga, 19 April 2010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David Kelsey</a:t>
            </a: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4143375"/>
            <a:ext cx="7983537" cy="1439863"/>
          </a:xfrm>
        </p:spPr>
        <p:txBody>
          <a:bodyPr/>
          <a:lstStyle/>
          <a:p>
            <a:endParaRPr lang="en-GB" sz="2400" dirty="0" smtClean="0">
              <a:latin typeface="Comic Sans MS" pitchFamily="66" charset="0"/>
            </a:endParaRPr>
          </a:p>
          <a:p>
            <a:r>
              <a:rPr lang="en-GB" sz="2800" b="1" i="1" dirty="0" smtClean="0">
                <a:latin typeface="Comic Sans MS" pitchFamily="66" charset="0"/>
              </a:rPr>
              <a:t>Input from Roger Impey &amp; Scott Rea</a:t>
            </a:r>
            <a:endParaRPr lang="pt-BR" sz="2400" b="1" i="1" dirty="0" smtClean="0">
              <a:latin typeface="Comic Sans MS" pitchFamily="66" charset="0"/>
            </a:endParaRPr>
          </a:p>
        </p:txBody>
      </p:sp>
      <p:pic>
        <p:nvPicPr>
          <p:cNvPr id="3076" name="Picture 6" descr="chameleon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57166"/>
            <a:ext cx="26527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857250"/>
            <a:ext cx="6635750" cy="633413"/>
          </a:xfrm>
        </p:spPr>
        <p:txBody>
          <a:bodyPr/>
          <a:lstStyle/>
          <a:p>
            <a:r>
              <a:rPr lang="en-US" sz="3200" smtClean="0">
                <a:latin typeface="Comic Sans MS" pitchFamily="66" charset="0"/>
              </a:rPr>
              <a:t>Current TAGPMA Membership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714500"/>
            <a:ext cx="822960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23 Members from North, Central and South America</a:t>
            </a:r>
          </a:p>
          <a:p>
            <a:pPr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Covering Canada, US, Mexico, Venezuela, Chile, Peru, Argentina, Brazil, and Colombia. Two Catchall CAs cover the remaining countries.</a:t>
            </a:r>
          </a:p>
          <a:p>
            <a:pPr lvl="1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15 IGTF Accredited CAs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9 Classic </a:t>
            </a:r>
          </a:p>
          <a:p>
            <a:pPr lvl="3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TACC - US, UFF </a:t>
            </a:r>
            <a:r>
              <a:rPr lang="en-US" sz="1600" b="1" dirty="0" err="1" smtClean="0">
                <a:latin typeface="Comic Sans MS" pitchFamily="66" charset="0"/>
              </a:rPr>
              <a:t>BrGrid</a:t>
            </a:r>
            <a:r>
              <a:rPr lang="en-US" sz="1600" b="1" dirty="0" smtClean="0">
                <a:latin typeface="Comic Sans MS" pitchFamily="66" charset="0"/>
              </a:rPr>
              <a:t> &amp; UFF </a:t>
            </a:r>
            <a:r>
              <a:rPr lang="en-US" sz="1600" b="1" dirty="0" err="1" smtClean="0">
                <a:latin typeface="Comic Sans MS" pitchFamily="66" charset="0"/>
              </a:rPr>
              <a:t>LACGrid</a:t>
            </a:r>
            <a:r>
              <a:rPr lang="en-US" sz="1600" b="1" dirty="0" smtClean="0">
                <a:latin typeface="Comic Sans MS" pitchFamily="66" charset="0"/>
              </a:rPr>
              <a:t> - Brazil, </a:t>
            </a:r>
            <a:r>
              <a:rPr lang="en-US" sz="1600" b="1" dirty="0" err="1" smtClean="0">
                <a:latin typeface="Comic Sans MS" pitchFamily="66" charset="0"/>
              </a:rPr>
              <a:t>UNLPGrid</a:t>
            </a:r>
            <a:r>
              <a:rPr lang="en-US" sz="1600" b="1" dirty="0" smtClean="0">
                <a:latin typeface="Comic Sans MS" pitchFamily="66" charset="0"/>
              </a:rPr>
              <a:t> - Argentina, REUNA – Chile, </a:t>
            </a:r>
            <a:r>
              <a:rPr lang="en-US" sz="1600" b="1" dirty="0" err="1" smtClean="0">
                <a:latin typeface="Comic Sans MS" pitchFamily="66" charset="0"/>
              </a:rPr>
              <a:t>ULAGrid</a:t>
            </a:r>
            <a:r>
              <a:rPr lang="en-US" sz="1600" b="1" dirty="0" smtClean="0">
                <a:latin typeface="Comic Sans MS" pitchFamily="66" charset="0"/>
              </a:rPr>
              <a:t> – Venezuela, </a:t>
            </a:r>
            <a:r>
              <a:rPr lang="en-US" sz="1600" b="1" dirty="0" err="1" smtClean="0">
                <a:latin typeface="Comic Sans MS" pitchFamily="66" charset="0"/>
              </a:rPr>
              <a:t>GridCanada</a:t>
            </a:r>
            <a:r>
              <a:rPr lang="en-US" sz="1600" b="1" dirty="0" smtClean="0">
                <a:latin typeface="Comic Sans MS" pitchFamily="66" charset="0"/>
              </a:rPr>
              <a:t>, UNAM - Mexico.  </a:t>
            </a:r>
          </a:p>
          <a:p>
            <a:pPr lvl="3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NOTE: DOE Grid accredited by EUGridPMA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4 SLCS (NCSA x 2, </a:t>
            </a:r>
            <a:r>
              <a:rPr lang="en-US" sz="1600" b="1" dirty="0" err="1" smtClean="0">
                <a:latin typeface="Comic Sans MS" pitchFamily="66" charset="0"/>
              </a:rPr>
              <a:t>FermiLabs</a:t>
            </a:r>
            <a:r>
              <a:rPr lang="en-US" sz="1600" b="1" dirty="0" smtClean="0">
                <a:latin typeface="Comic Sans MS" pitchFamily="66" charset="0"/>
              </a:rPr>
              <a:t>, and NERSC - US)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2 MICS (NCSA and TACC - US)</a:t>
            </a:r>
          </a:p>
          <a:p>
            <a:pPr lvl="1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2 CAs pending accreditation, 2 more proposed &amp; active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2 Classic pending (SENAMHI – Peru, UNIANDES - Colombia)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1 Classic proposed (ANSP – Br), 1 MICS proposed (SDSC – US) </a:t>
            </a:r>
          </a:p>
          <a:p>
            <a:pPr lvl="1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5 Relying Parties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(OSG, </a:t>
            </a:r>
            <a:r>
              <a:rPr lang="en-US" sz="1600" b="1" dirty="0" err="1" smtClean="0">
                <a:latin typeface="Comic Sans MS" pitchFamily="66" charset="0"/>
              </a:rPr>
              <a:t>TeraGrid</a:t>
            </a:r>
            <a:r>
              <a:rPr lang="en-US" sz="1600" b="1" dirty="0" smtClean="0">
                <a:latin typeface="Comic Sans MS" pitchFamily="66" charset="0"/>
              </a:rPr>
              <a:t>, </a:t>
            </a:r>
            <a:r>
              <a:rPr lang="en-US" sz="1600" b="1" dirty="0" err="1" smtClean="0">
                <a:latin typeface="Comic Sans MS" pitchFamily="66" charset="0"/>
              </a:rPr>
              <a:t>THEgrid</a:t>
            </a:r>
            <a:r>
              <a:rPr lang="en-US" sz="1600" b="1" dirty="0" smtClean="0">
                <a:latin typeface="Comic Sans MS" pitchFamily="66" charset="0"/>
              </a:rPr>
              <a:t>, LCG, Dartmouth/HEBCA)</a:t>
            </a:r>
          </a:p>
          <a:p>
            <a:pPr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Member in suspended status due to inactivity</a:t>
            </a:r>
          </a:p>
          <a:p>
            <a:pPr lvl="2">
              <a:lnSpc>
                <a:spcPct val="80000"/>
              </a:lnSpc>
            </a:pPr>
            <a:r>
              <a:rPr lang="en-US" sz="1600" b="1" dirty="0" smtClean="0">
                <a:latin typeface="Comic Sans MS" pitchFamily="66" charset="0"/>
              </a:rPr>
              <a:t>UVA (Jim </a:t>
            </a:r>
            <a:r>
              <a:rPr lang="en-US" sz="1600" b="1" dirty="0" err="1" smtClean="0">
                <a:latin typeface="Comic Sans MS" pitchFamily="66" charset="0"/>
              </a:rPr>
              <a:t>Jokl</a:t>
            </a:r>
            <a:r>
              <a:rPr lang="en-US" sz="1600" b="1" dirty="0" smtClean="0">
                <a:latin typeface="Comic Sans MS" pitchFamily="66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TAGPMA</a:t>
            </a:r>
            <a:endParaRPr lang="en-GB" altLang="ja-JP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29063" y="714375"/>
            <a:ext cx="4843462" cy="714375"/>
          </a:xfrm>
        </p:spPr>
        <p:txBody>
          <a:bodyPr/>
          <a:lstStyle/>
          <a:p>
            <a:r>
              <a:rPr lang="en-US" sz="3200" dirty="0" smtClean="0">
                <a:latin typeface="Comic Sans MS" pitchFamily="66" charset="0"/>
              </a:rPr>
              <a:t>TAGPMA F2F Meetings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35975" cy="4968875"/>
          </a:xfrm>
        </p:spPr>
        <p:txBody>
          <a:bodyPr/>
          <a:lstStyle/>
          <a:p>
            <a:r>
              <a:rPr lang="en-US" sz="1800" b="1" dirty="0" smtClean="0">
                <a:latin typeface="Comic Sans MS" pitchFamily="66" charset="0"/>
              </a:rPr>
              <a:t>10th F2F held in </a:t>
            </a:r>
            <a:r>
              <a:rPr lang="en-CA" sz="1800" b="1" dirty="0" smtClean="0">
                <a:latin typeface="Comic Sans MS" pitchFamily="66" charset="0"/>
              </a:rPr>
              <a:t>Banff, Canada on early October. Meeting was first face-2-face of all three regional PMA groups, TAGPMA, </a:t>
            </a:r>
            <a:r>
              <a:rPr lang="en-CA" sz="1800" b="1" dirty="0" err="1" smtClean="0">
                <a:latin typeface="Comic Sans MS" pitchFamily="66" charset="0"/>
              </a:rPr>
              <a:t>APGridPMA</a:t>
            </a:r>
            <a:r>
              <a:rPr lang="en-CA" sz="1800" b="1" dirty="0" smtClean="0">
                <a:latin typeface="Comic Sans MS" pitchFamily="66" charset="0"/>
              </a:rPr>
              <a:t> and EUGridPMA. (Host Roger Impey)</a:t>
            </a:r>
          </a:p>
          <a:p>
            <a:endParaRPr lang="en-CA" sz="1800" b="1" dirty="0" smtClean="0">
              <a:latin typeface="Comic Sans MS" pitchFamily="66" charset="0"/>
            </a:endParaRPr>
          </a:p>
          <a:p>
            <a:r>
              <a:rPr lang="en-US" sz="1800" b="1" dirty="0" smtClean="0">
                <a:latin typeface="Comic Sans MS" pitchFamily="66" charset="0"/>
              </a:rPr>
              <a:t>11th F2F planned for Lima, Peru</a:t>
            </a:r>
          </a:p>
          <a:p>
            <a:pPr lvl="1"/>
            <a:r>
              <a:rPr lang="en-CA" sz="1800" b="1" dirty="0" smtClean="0">
                <a:latin typeface="Comic Sans MS" pitchFamily="66" charset="0"/>
              </a:rPr>
              <a:t>27-29, </a:t>
            </a:r>
            <a:r>
              <a:rPr lang="en-US" sz="1800" b="1" dirty="0" smtClean="0">
                <a:latin typeface="Comic Sans MS" pitchFamily="66" charset="0"/>
              </a:rPr>
              <a:t>May, 2010 (Host: </a:t>
            </a:r>
            <a:r>
              <a:rPr lang="en-GB" sz="1800" b="1" dirty="0">
                <a:latin typeface="Comic Sans MS" pitchFamily="66" charset="0"/>
              </a:rPr>
              <a:t>Otto </a:t>
            </a:r>
            <a:r>
              <a:rPr lang="en-GB" sz="1800" b="1" dirty="0" err="1">
                <a:latin typeface="Comic Sans MS" pitchFamily="66" charset="0"/>
              </a:rPr>
              <a:t>Huiman</a:t>
            </a:r>
            <a:r>
              <a:rPr lang="en-GB" sz="1800" b="1" dirty="0">
                <a:latin typeface="Comic Sans MS" pitchFamily="66" charset="0"/>
              </a:rPr>
              <a:t> Carrasco </a:t>
            </a:r>
            <a:r>
              <a:rPr lang="en-CA" sz="1800" b="1" dirty="0">
                <a:latin typeface="Comic Sans MS" pitchFamily="66" charset="0"/>
              </a:rPr>
              <a:t>)</a:t>
            </a:r>
            <a:endParaRPr lang="en-US" sz="1800" b="1" dirty="0">
              <a:latin typeface="Comic Sans MS" pitchFamily="66" charset="0"/>
            </a:endParaRPr>
          </a:p>
          <a:p>
            <a:r>
              <a:rPr lang="en-GB" sz="1800" u="sng" dirty="0">
                <a:hlinkClick r:id="rId3"/>
              </a:rPr>
              <a:t>http://</a:t>
            </a:r>
            <a:r>
              <a:rPr lang="en-GB" sz="1800" u="sng" dirty="0" smtClean="0">
                <a:hlinkClick r:id="rId3"/>
              </a:rPr>
              <a:t>indico.rnp.br/conferenceDisplay.py?confId=83</a:t>
            </a:r>
            <a:endParaRPr lang="en-GB" sz="1800" u="sng" dirty="0" smtClean="0"/>
          </a:p>
          <a:p>
            <a:endParaRPr lang="en-US" sz="1800" b="1" dirty="0" smtClean="0">
              <a:latin typeface="Comic Sans MS" pitchFamily="66" charset="0"/>
            </a:endParaRPr>
          </a:p>
          <a:p>
            <a:r>
              <a:rPr lang="en-US" sz="1800" b="1" dirty="0" smtClean="0">
                <a:latin typeface="Comic Sans MS" pitchFamily="66" charset="0"/>
              </a:rPr>
              <a:t>12</a:t>
            </a:r>
            <a:r>
              <a:rPr lang="en-US" sz="1800" b="1" baseline="30000" dirty="0" smtClean="0">
                <a:latin typeface="Comic Sans MS" pitchFamily="66" charset="0"/>
              </a:rPr>
              <a:t>th</a:t>
            </a:r>
            <a:r>
              <a:rPr lang="en-US" sz="1800" b="1" dirty="0" smtClean="0">
                <a:latin typeface="Comic Sans MS" pitchFamily="66" charset="0"/>
              </a:rPr>
              <a:t> F2F planned for </a:t>
            </a:r>
            <a:r>
              <a:rPr lang="en-CA" sz="1800" b="1" dirty="0" smtClean="0">
                <a:latin typeface="Comic Sans MS" pitchFamily="66" charset="0"/>
              </a:rPr>
              <a:t>Lubbock, Texas - Oct. 4-6, 2010 </a:t>
            </a:r>
          </a:p>
          <a:p>
            <a:pPr lvl="1"/>
            <a:r>
              <a:rPr lang="en-CA" sz="1800" b="1" dirty="0" smtClean="0">
                <a:latin typeface="Comic Sans MS" pitchFamily="66" charset="0"/>
              </a:rPr>
              <a:t>(Host: Alan Sill)</a:t>
            </a:r>
          </a:p>
          <a:p>
            <a:pPr lvl="1">
              <a:buFontTx/>
              <a:buNone/>
            </a:pPr>
            <a:endParaRPr lang="en-US" sz="1800" b="1" dirty="0" smtClean="0">
              <a:latin typeface="Comic Sans MS" pitchFamily="66" charset="0"/>
            </a:endParaRPr>
          </a:p>
          <a:p>
            <a:r>
              <a:rPr lang="en-US" sz="1800" b="1" dirty="0" smtClean="0">
                <a:latin typeface="Comic Sans MS" pitchFamily="66" charset="0"/>
              </a:rPr>
              <a:t>Next IGTF “All Hands” Meeting? Date/Location?</a:t>
            </a:r>
          </a:p>
          <a:p>
            <a:pPr lvl="1"/>
            <a:r>
              <a:rPr lang="en-US" sz="1400" b="1" dirty="0" smtClean="0">
                <a:latin typeface="Comic Sans MS" pitchFamily="66" charset="0"/>
              </a:rPr>
              <a:t>Was discussed at the last </a:t>
            </a:r>
            <a:r>
              <a:rPr lang="en-US" sz="1400" b="1" dirty="0" err="1" smtClean="0">
                <a:latin typeface="Comic Sans MS" pitchFamily="66" charset="0"/>
              </a:rPr>
              <a:t>APGridsPMA</a:t>
            </a:r>
            <a:r>
              <a:rPr lang="en-US" sz="1400" b="1" dirty="0" smtClean="0">
                <a:latin typeface="Comic Sans MS" pitchFamily="66" charset="0"/>
              </a:rPr>
              <a:t> meeting</a:t>
            </a:r>
          </a:p>
          <a:p>
            <a:pPr lvl="1"/>
            <a:r>
              <a:rPr lang="en-US" sz="1400" b="1" dirty="0" smtClean="0">
                <a:latin typeface="Comic Sans MS" pitchFamily="66" charset="0"/>
              </a:rPr>
              <a:t>One proposal is: joint with ISGC 2011 (Spring) in Taipei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Update since Jan 2010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we approved the Robots Guidelines</a:t>
            </a:r>
          </a:p>
          <a:p>
            <a:r>
              <a:rPr lang="en-GB" dirty="0" smtClean="0"/>
              <a:t>Private Key Protection: Vote on this at same time as the new MICS and SLCS incorporating the references(?)</a:t>
            </a:r>
          </a:p>
          <a:p>
            <a:pPr lvl="1"/>
            <a:r>
              <a:rPr lang="en-GB" dirty="0"/>
              <a:t>Updating of the MICS and SLCS profiles </a:t>
            </a:r>
            <a:r>
              <a:rPr lang="en-GB" dirty="0" smtClean="0"/>
              <a:t>is </a:t>
            </a:r>
            <a:r>
              <a:rPr lang="en-GB" dirty="0"/>
              <a:t>underway</a:t>
            </a:r>
            <a:r>
              <a:rPr lang="en-GB" dirty="0" smtClean="0"/>
              <a:t>.</a:t>
            </a:r>
          </a:p>
          <a:p>
            <a:r>
              <a:rPr lang="en-GB" dirty="0"/>
              <a:t>The review of the Pittsburgh Supercomputing </a:t>
            </a:r>
            <a:r>
              <a:rPr lang="en-GB" dirty="0" err="1"/>
              <a:t>Center</a:t>
            </a:r>
            <a:r>
              <a:rPr lang="en-GB" dirty="0"/>
              <a:t> </a:t>
            </a:r>
            <a:r>
              <a:rPr lang="en-GB" dirty="0" err="1"/>
              <a:t>MyProxy</a:t>
            </a:r>
            <a:r>
              <a:rPr lang="en-GB" dirty="0"/>
              <a:t> CA CP/CPS is done, and we are about to do an electronic vote.</a:t>
            </a:r>
          </a:p>
          <a:p>
            <a:r>
              <a:rPr lang="en-GB" dirty="0"/>
              <a:t>The review of the </a:t>
            </a:r>
            <a:r>
              <a:rPr lang="en-GB" dirty="0" err="1"/>
              <a:t>CILogon</a:t>
            </a:r>
            <a:r>
              <a:rPr lang="en-GB" dirty="0"/>
              <a:t> Silver CA CP/CPS is proceeding, but we may have found a few problems that need the </a:t>
            </a:r>
            <a:r>
              <a:rPr lang="en-GB" dirty="0" err="1"/>
              <a:t>inCommon</a:t>
            </a:r>
            <a:r>
              <a:rPr lang="en-GB" dirty="0"/>
              <a:t> Silver policy to be updated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Related to remote identity vetting 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are at least two, additional organisations requesting membership and </a:t>
            </a:r>
            <a:r>
              <a:rPr lang="en-GB" dirty="0" smtClean="0"/>
              <a:t>accreditation:</a:t>
            </a:r>
            <a:endParaRPr lang="en-GB" dirty="0"/>
          </a:p>
          <a:p>
            <a:r>
              <a:rPr lang="en-GB" dirty="0"/>
              <a:t>The National Institute for Computational Sciences (NICS) at the University of </a:t>
            </a:r>
            <a:r>
              <a:rPr lang="en-GB" dirty="0" smtClean="0"/>
              <a:t>Tennessee</a:t>
            </a:r>
          </a:p>
          <a:p>
            <a:r>
              <a:rPr lang="en-GB" dirty="0" smtClean="0"/>
              <a:t>Louisiana </a:t>
            </a:r>
            <a:r>
              <a:rPr lang="en-GB" dirty="0"/>
              <a:t>Optical Network Initiative (LONI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There has been some discussion about the limits to growth of TAGPMA. More on this at the next face-2-face meeting in </a:t>
            </a:r>
            <a:r>
              <a:rPr lang="en-GB" dirty="0" smtClean="0"/>
              <a:t>Lima.</a:t>
            </a:r>
          </a:p>
          <a:p>
            <a:pPr lvl="1"/>
            <a:r>
              <a:rPr lang="en-GB" dirty="0" smtClean="0"/>
              <a:t>1 CA per country? US obviously has more than 1, but we have other "large" countries where it may be appropriate to have multiple (e.g. Brazil)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63" y="928688"/>
            <a:ext cx="5486400" cy="828675"/>
          </a:xfrm>
        </p:spPr>
        <p:txBody>
          <a:bodyPr/>
          <a:lstStyle/>
          <a:p>
            <a:r>
              <a:rPr lang="en-US" sz="3200" smtClean="0">
                <a:latin typeface="Comic Sans MS" pitchFamily="66" charset="0"/>
              </a:rPr>
              <a:t>TAGPMA Conference Calls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435975" cy="4641850"/>
          </a:xfrm>
        </p:spPr>
        <p:txBody>
          <a:bodyPr/>
          <a:lstStyle/>
          <a:p>
            <a:endParaRPr lang="en-US" sz="20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en-US" sz="2000" b="1" dirty="0" smtClean="0">
                <a:latin typeface="Comic Sans MS" pitchFamily="66" charset="0"/>
              </a:rPr>
              <a:t>Fortnightly Video Conference Call are now on Wednesdays. </a:t>
            </a:r>
          </a:p>
          <a:p>
            <a:pPr lvl="1"/>
            <a:r>
              <a:rPr lang="en-US" sz="2000" b="1" dirty="0" smtClean="0">
                <a:latin typeface="Comic Sans MS" pitchFamily="66" charset="0"/>
              </a:rPr>
              <a:t>Next one is 21 April 2010 , noon, Eastern time</a:t>
            </a:r>
          </a:p>
          <a:p>
            <a:pPr lvl="1"/>
            <a:r>
              <a:rPr lang="en-GB" sz="2000" b="1" dirty="0" smtClean="0">
                <a:latin typeface="Comic Sans MS" pitchFamily="66" charset="0"/>
              </a:rPr>
              <a:t>Video arrangements: Video </a:t>
            </a:r>
            <a:r>
              <a:rPr lang="en-GB" sz="2000" b="1" dirty="0" err="1" smtClean="0">
                <a:latin typeface="Comic Sans MS" pitchFamily="66" charset="0"/>
              </a:rPr>
              <a:t>ESNet</a:t>
            </a:r>
            <a:r>
              <a:rPr lang="en-GB" sz="2000" b="1" dirty="0" smtClean="0">
                <a:latin typeface="Comic Sans MS" pitchFamily="66" charset="0"/>
              </a:rPr>
              <a:t> 884483 or GDS 0011349884483 or phone 1-510-883-7860 884483#</a:t>
            </a:r>
          </a:p>
          <a:p>
            <a:pPr lvl="1"/>
            <a:r>
              <a:rPr lang="en-GB" sz="2000" b="1" dirty="0" smtClean="0">
                <a:latin typeface="Comic Sans MS" pitchFamily="66" charset="0"/>
              </a:rPr>
              <a:t>The agenda is usually posted on </a:t>
            </a:r>
            <a:r>
              <a:rPr lang="en-GB" sz="2000" b="1" dirty="0" err="1" smtClean="0">
                <a:latin typeface="Comic Sans MS" pitchFamily="66" charset="0"/>
              </a:rPr>
              <a:t>tagpma</a:t>
            </a:r>
            <a:r>
              <a:rPr lang="en-GB" sz="2000" b="1" dirty="0" smtClean="0">
                <a:latin typeface="Comic Sans MS" pitchFamily="66" charset="0"/>
              </a:rPr>
              <a:t>-general the day before.</a:t>
            </a:r>
          </a:p>
          <a:p>
            <a:pPr lvl="1"/>
            <a:endParaRPr lang="en-GB" sz="2000" b="1" dirty="0" smtClean="0">
              <a:latin typeface="Comic Sans MS" pitchFamily="66" charset="0"/>
            </a:endParaRPr>
          </a:p>
          <a:p>
            <a:r>
              <a:rPr lang="en-GB" sz="2000" b="1" dirty="0" smtClean="0">
                <a:latin typeface="Comic Sans MS" pitchFamily="66" charset="0"/>
              </a:rPr>
              <a:t>Feel free to join meetings! </a:t>
            </a:r>
          </a:p>
          <a:p>
            <a:endParaRPr lang="en-GB" sz="2000" b="1" dirty="0" smtClean="0">
              <a:latin typeface="Comic Sans MS" pitchFamily="66" charset="0"/>
            </a:endParaRPr>
          </a:p>
          <a:p>
            <a:r>
              <a:rPr lang="en-GB" sz="2000" b="1" dirty="0" smtClean="0">
                <a:latin typeface="Comic Sans MS" pitchFamily="66" charset="0"/>
              </a:rPr>
              <a:t>Thanks</a:t>
            </a:r>
            <a:endParaRPr lang="en-US" sz="2000" b="1" dirty="0" smtClean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Apr 2010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86700-6E00-4AAD-9B2D-9C9E56C23017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TAGPMA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4445</TotalTime>
  <Words>570</Words>
  <Application>Microsoft Office PowerPoint</Application>
  <PresentationFormat>On-screen Show (4:3)</PresentationFormat>
  <Paragraphs>85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TAGPMA Update Riga, 19 April 2010 David Kelsey</vt:lpstr>
      <vt:lpstr>Current TAGPMA Membership</vt:lpstr>
      <vt:lpstr>TAGPMA F2F Meetings</vt:lpstr>
      <vt:lpstr>Update since Jan 2010</vt:lpstr>
      <vt:lpstr>Update (2)</vt:lpstr>
      <vt:lpstr>Update (3)</vt:lpstr>
      <vt:lpstr>TAGPMA Conference Calls</vt:lpstr>
    </vt:vector>
  </TitlesOfParts>
  <Company>Health Canada - Santé Canada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IT Review Study at NRC</dc:title>
  <dc:creator>Roger Impey</dc:creator>
  <cp:lastModifiedBy>Kelsey</cp:lastModifiedBy>
  <cp:revision>137</cp:revision>
  <dcterms:created xsi:type="dcterms:W3CDTF">2007-04-03T20:10:44Z</dcterms:created>
  <dcterms:modified xsi:type="dcterms:W3CDTF">2010-04-19T06:41:51Z</dcterms:modified>
</cp:coreProperties>
</file>