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0" r:id="rId2"/>
  </p:sldMasterIdLst>
  <p:notesMasterIdLst>
    <p:notesMasterId r:id="rId9"/>
  </p:notesMasterIdLst>
  <p:handoutMasterIdLst>
    <p:handoutMasterId r:id="rId10"/>
  </p:handoutMasterIdLst>
  <p:sldIdLst>
    <p:sldId id="256" r:id="rId3"/>
    <p:sldId id="275" r:id="rId4"/>
    <p:sldId id="276" r:id="rId5"/>
    <p:sldId id="280" r:id="rId6"/>
    <p:sldId id="278" r:id="rId7"/>
    <p:sldId id="279" r:id="rId8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61AA"/>
    <a:srgbClr val="3E282B"/>
    <a:srgbClr val="CC3300"/>
    <a:srgbClr val="00529E"/>
    <a:srgbClr val="004F9E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86" autoAdjust="0"/>
    <p:restoredTop sz="87413" autoAdjust="0"/>
  </p:normalViewPr>
  <p:slideViewPr>
    <p:cSldViewPr>
      <p:cViewPr varScale="1">
        <p:scale>
          <a:sx n="82" d="100"/>
          <a:sy n="82" d="100"/>
        </p:scale>
        <p:origin x="-190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45" d="100"/>
          <a:sy n="145" d="100"/>
        </p:scale>
        <p:origin x="-3024" y="-104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558186-75F3-429F-8FA3-6877D729336E}" type="datetimeFigureOut">
              <a:rPr lang="en-US" smtClean="0"/>
              <a:t>1/16/12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4628E-A0D8-4E1E-9B9C-FF0C9A1D74A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4039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E7E1A0-EC59-4E67-BFE3-0186BB70B106}" type="datetimeFigureOut">
              <a:rPr lang="en-GB" smtClean="0"/>
              <a:t>1/16/12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03B63C-E16B-42DD-A46D-DEF3A25798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0273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My goal would be to describe this case and get your acknowledgement</a:t>
            </a:r>
            <a:r>
              <a:rPr lang="en-US" baseline="0" dirty="0" smtClean="0"/>
              <a:t> for the solution we are going to implement</a:t>
            </a:r>
          </a:p>
          <a:p>
            <a:endParaRPr lang="en-US" baseline="0" dirty="0" smtClean="0"/>
          </a:p>
          <a:p>
            <a:r>
              <a:rPr lang="en-US" baseline="0" dirty="0" smtClean="0"/>
              <a:t>Suggestions, practices or whatever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3B63C-E16B-42DD-A46D-DEF3A25798C2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8149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50970 = 36296 + 14058</a:t>
            </a:r>
          </a:p>
          <a:p>
            <a:endParaRPr lang="en-US" dirty="0" smtClean="0"/>
          </a:p>
          <a:p>
            <a:r>
              <a:rPr lang="en-US" dirty="0" smtClean="0"/>
              <a:t>Expired from 01.2011</a:t>
            </a:r>
            <a:r>
              <a:rPr lang="en-US" baseline="0" dirty="0" smtClean="0"/>
              <a:t> – 01.2012 </a:t>
            </a:r>
            <a:r>
              <a:rPr lang="en-US" baseline="0" dirty="0" smtClean="0">
                <a:sym typeface="Wingdings"/>
              </a:rPr>
              <a:t> 5127 + 3497 = 8730</a:t>
            </a:r>
          </a:p>
          <a:p>
            <a:endParaRPr lang="en-US" baseline="0" dirty="0" smtClean="0">
              <a:sym typeface="Wingdings"/>
            </a:endParaRPr>
          </a:p>
          <a:p>
            <a:r>
              <a:rPr lang="en-US" baseline="0" dirty="0" smtClean="0">
                <a:sym typeface="Wingdings"/>
              </a:rPr>
              <a:t>LHC . 12k machines, some virtual machines, some for Grid usage, some not.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3B63C-E16B-42DD-A46D-DEF3A25798C2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2056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 userDrawn="1"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sz="2800" kern="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Operating Systems </a:t>
              </a:r>
              <a:br>
                <a:rPr lang="en-US" sz="2800" kern="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</a:br>
              <a:r>
                <a:rPr lang="en-US" sz="2800" kern="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&amp; </a:t>
              </a:r>
              <a:r>
                <a:rPr lang="en-US" sz="2800" kern="0" dirty="0" smtClean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Infrastructure </a:t>
              </a:r>
              <a:r>
                <a:rPr lang="en-US" sz="2800" kern="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Services</a:t>
              </a:r>
            </a:p>
          </p:txBody>
        </p:sp>
      </p:grpSp>
      <p:pic>
        <p:nvPicPr>
          <p:cNvPr id="7" name="Picture 14" descr="OIS-imag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393"/>
          <a:stretch>
            <a:fillRect/>
          </a:stretch>
        </p:blipFill>
        <p:spPr bwMode="auto">
          <a:xfrm>
            <a:off x="-17463" y="-1588"/>
            <a:ext cx="1236663" cy="602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0" descr="CERNlogo-rgb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23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sp>
        <p:nvSpPr>
          <p:cNvPr id="10" name="TextBox 9"/>
          <p:cNvSpPr txBox="1"/>
          <p:nvPr userDrawn="1"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</a:rPr>
              <a:t>OIS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OIS Kickoff 2012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978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OIS Kickoff 2012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219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OIS Kickoff 2012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2630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OIS Kickoff 2012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809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OIS Kickoff 2012</a:t>
            </a:r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 userDrawn="1"/>
        </p:nvSpPr>
        <p:spPr bwMode="auto">
          <a:xfrm>
            <a:off x="2057400" y="1752600"/>
            <a:ext cx="65532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861AA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557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OIS Kickoff 2012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618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OIS Kickoff 2012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443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OIS Kickoff 2012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853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OIS Kickoff 2012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953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OIS Kickoff 2012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161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OIS Kickoff 2012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955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OIS Kickoff 2012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258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jpeg"/><Relationship Id="rId9" Type="http://schemas.openxmlformats.org/officeDocument/2006/relationships/image" Target="../media/image2.jpeg"/><Relationship Id="rId10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5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2.xml"/><Relationship Id="rId7" Type="http://schemas.openxmlformats.org/officeDocument/2006/relationships/theme" Target="../theme/theme2.xml"/><Relationship Id="rId8" Type="http://schemas.openxmlformats.org/officeDocument/2006/relationships/image" Target="../media/image1.jpeg"/><Relationship Id="rId9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banner-ITonly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9" descr="OIS-image.jp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393"/>
          <a:stretch>
            <a:fillRect/>
          </a:stretch>
        </p:blipFill>
        <p:spPr bwMode="auto">
          <a:xfrm>
            <a:off x="-17463" y="-1588"/>
            <a:ext cx="1236663" cy="602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 smtClean="0"/>
              <a:t>OIS Kickoff 2012</a:t>
            </a:r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1031" name="Picture 21" descr="CERNlogo-rgb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sp>
        <p:nvSpPr>
          <p:cNvPr id="12" name="TextBox 11"/>
          <p:cNvSpPr txBox="1"/>
          <p:nvPr userDrawn="1"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</a:rPr>
              <a:t>OIS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87" r:id="rId3"/>
    <p:sldLayoutId id="2147483788" r:id="rId4"/>
    <p:sldLayoutId id="2147483789" r:id="rId5"/>
    <p:sldLayoutId id="2147483790" r:id="rId6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banner-ITonly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7" descr="OIS-image.jp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06" r="40393" b="56973"/>
          <a:stretch>
            <a:fillRect/>
          </a:stretch>
        </p:blipFill>
        <p:spPr bwMode="auto">
          <a:xfrm>
            <a:off x="0" y="0"/>
            <a:ext cx="1236663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7630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 smtClean="0"/>
              <a:t>OIS Kickoff 2012</a:t>
            </a:r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76200" y="7938"/>
            <a:ext cx="1371600" cy="830262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</a:rPr>
              <a:t>Operating Systems &amp; Information Services</a:t>
            </a:r>
            <a:endParaRPr lang="en-US" sz="105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524000" y="2057400"/>
            <a:ext cx="7239000" cy="200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861AA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sz="2800" dirty="0" smtClean="0"/>
              <a:t>Large-scale issuing of host certificates: CERN Computer Center and CERN CA</a:t>
            </a:r>
            <a:endParaRPr lang="en-US" sz="2800" dirty="0">
              <a:solidFill>
                <a:srgbClr val="CC3300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981200" y="4648200"/>
            <a:ext cx="64008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FontTx/>
              <a:buNone/>
              <a:defRPr sz="2400">
                <a:solidFill>
                  <a:srgbClr val="3861AA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F9E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E282B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lang="en-US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Dr. Alexey Tselishchev</a:t>
            </a:r>
          </a:p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Tim Bell</a:t>
            </a:r>
          </a:p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Emmanuel Ormancey</a:t>
            </a:r>
          </a:p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CERN - IT/OIS for 24</a:t>
            </a:r>
            <a:r>
              <a:rPr lang="en-US" sz="16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EUGridPMA Meeting, Ljubljana, 17 Jan 2012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Host certificates at CERN: Retrospective</a:t>
            </a:r>
          </a:p>
          <a:p>
            <a:r>
              <a:rPr lang="en-GB" dirty="0" smtClean="0"/>
              <a:t>Large-scale issuing scenario</a:t>
            </a:r>
          </a:p>
          <a:p>
            <a:pPr lvl="1"/>
            <a:r>
              <a:rPr lang="en-GB" dirty="0" smtClean="0"/>
              <a:t>Model and </a:t>
            </a:r>
            <a:r>
              <a:rPr lang="en-GB" dirty="0"/>
              <a:t>s</a:t>
            </a:r>
            <a:r>
              <a:rPr lang="en-GB" dirty="0" smtClean="0"/>
              <a:t>ecurity overview</a:t>
            </a:r>
          </a:p>
          <a:p>
            <a:pPr lvl="1"/>
            <a:r>
              <a:rPr lang="en-GB" dirty="0" smtClean="0"/>
              <a:t>CP/CPS changes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Large-scale issuing of host certificates: CERN Computer </a:t>
            </a:r>
            <a:r>
              <a:rPr lang="en-US" dirty="0" smtClean="0"/>
              <a:t>C</a:t>
            </a:r>
            <a:r>
              <a:rPr lang="ru-RU" dirty="0" smtClean="0"/>
              <a:t>С</a:t>
            </a:r>
            <a:r>
              <a:rPr lang="en-US" dirty="0" smtClean="0"/>
              <a:t> and</a:t>
            </a:r>
            <a:r>
              <a:rPr lang="ru-RU" dirty="0" smtClean="0"/>
              <a:t> </a:t>
            </a:r>
            <a:r>
              <a:rPr lang="en-US" dirty="0" smtClean="0"/>
              <a:t>CA</a:t>
            </a:r>
            <a:endParaRPr lang="en-US" dirty="0">
              <a:solidFill>
                <a:srgbClr val="CC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613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Host certificates at CERN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50 000+ </a:t>
            </a:r>
            <a:r>
              <a:rPr lang="en-US" dirty="0" smtClean="0"/>
              <a:t>certificates since inception</a:t>
            </a:r>
          </a:p>
          <a:p>
            <a:r>
              <a:rPr lang="en-US" dirty="0" smtClean="0"/>
              <a:t>Exponential growth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Expired in 2011 5.5k host / 3.5k user</a:t>
            </a:r>
          </a:p>
          <a:p>
            <a:r>
              <a:rPr lang="en-US" dirty="0" smtClean="0"/>
              <a:t>Issued in 2011 8k+</a:t>
            </a:r>
            <a:r>
              <a:rPr lang="en-US" dirty="0" smtClean="0">
                <a:solidFill>
                  <a:srgbClr val="FF0000"/>
                </a:solidFill>
              </a:rPr>
              <a:t>12k</a:t>
            </a:r>
            <a:r>
              <a:rPr lang="en-US" dirty="0" smtClean="0">
                <a:solidFill>
                  <a:srgbClr val="000000"/>
                </a:solidFill>
              </a:rPr>
              <a:t>=20k</a:t>
            </a:r>
            <a:r>
              <a:rPr lang="en-US" dirty="0" smtClean="0"/>
              <a:t> host / 5k user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Large-scale issuing of host certificates: CERN Computer C</a:t>
            </a:r>
            <a:r>
              <a:rPr lang="ru-RU" dirty="0"/>
              <a:t>С</a:t>
            </a:r>
            <a:r>
              <a:rPr lang="en-US" dirty="0"/>
              <a:t> and</a:t>
            </a:r>
            <a:r>
              <a:rPr lang="ru-RU" dirty="0"/>
              <a:t> </a:t>
            </a:r>
            <a:r>
              <a:rPr lang="en-US" dirty="0"/>
              <a:t>CA</a:t>
            </a:r>
            <a:endParaRPr lang="en-US" dirty="0">
              <a:solidFill>
                <a:srgbClr val="CC3300"/>
              </a:solidFill>
            </a:endParaRPr>
          </a:p>
        </p:txBody>
      </p:sp>
      <p:pic>
        <p:nvPicPr>
          <p:cNvPr id="5" name="Picture 2" descr="https://ca.cern.ch/ca/ChartImg.axd?i=chart_de7ffda1f5214f7ea5247558e6d58e41_0.png&amp;g=4754703e4292468fb65484c11003086f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1600200" y="2286000"/>
            <a:ext cx="7086600" cy="1574800"/>
          </a:xfrm>
          <a:prstGeom prst="rect">
            <a:avLst/>
          </a:prstGeom>
          <a:extLst/>
        </p:spPr>
      </p:pic>
    </p:spTree>
    <p:extLst>
      <p:ext uri="{BB962C8B-B14F-4D97-AF65-F5344CB8AC3E}">
        <p14:creationId xmlns:p14="http://schemas.microsoft.com/office/powerpoint/2010/main" val="516064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Large-scale issuing scenario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Large-scale issuing of host certificates: CERN Computer C</a:t>
            </a:r>
            <a:r>
              <a:rPr lang="ru-RU" dirty="0"/>
              <a:t>С</a:t>
            </a:r>
            <a:r>
              <a:rPr lang="en-US" dirty="0"/>
              <a:t> and</a:t>
            </a:r>
            <a:r>
              <a:rPr lang="ru-RU" dirty="0"/>
              <a:t> </a:t>
            </a:r>
            <a:r>
              <a:rPr lang="en-US" dirty="0"/>
              <a:t>CA</a:t>
            </a:r>
            <a:endParaRPr lang="en-US" dirty="0">
              <a:solidFill>
                <a:srgbClr val="CC3300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6426" y="859901"/>
            <a:ext cx="527263" cy="740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own Arrow 2"/>
          <p:cNvSpPr/>
          <p:nvPr/>
        </p:nvSpPr>
        <p:spPr>
          <a:xfrm>
            <a:off x="3652157" y="1295400"/>
            <a:ext cx="381000" cy="2819400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Down Arrow 10"/>
          <p:cNvSpPr/>
          <p:nvPr/>
        </p:nvSpPr>
        <p:spPr>
          <a:xfrm>
            <a:off x="6858000" y="1328055"/>
            <a:ext cx="381000" cy="2819400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238126" y="4341228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Restricted to CERN CC Team</a:t>
            </a:r>
          </a:p>
          <a:p>
            <a:pPr algn="ctr"/>
            <a:r>
              <a:rPr lang="en-US" dirty="0" smtClean="0"/>
              <a:t>Identification by Hostname</a:t>
            </a:r>
          </a:p>
          <a:p>
            <a:pPr algn="ctr"/>
            <a:r>
              <a:rPr lang="en-US" dirty="0" smtClean="0"/>
              <a:t>IP check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LanDB</a:t>
            </a:r>
            <a:endParaRPr lang="en-US" dirty="0" smtClean="0"/>
          </a:p>
          <a:p>
            <a:pPr algn="ctr"/>
            <a:r>
              <a:rPr lang="en-US" dirty="0" smtClean="0"/>
              <a:t>Time window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495800" y="1546723"/>
            <a:ext cx="1444566" cy="2495844"/>
            <a:chOff x="4495800" y="1546723"/>
            <a:chExt cx="1444566" cy="2495844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5800" y="1546723"/>
              <a:ext cx="1444566" cy="2085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4591593" y="3673235"/>
              <a:ext cx="1219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Gateway</a:t>
              </a:r>
              <a:endParaRPr lang="ru-RU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620000" y="1480457"/>
            <a:ext cx="1379488" cy="2562110"/>
            <a:chOff x="7620000" y="1480457"/>
            <a:chExt cx="1379488" cy="2562110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00" y="1480457"/>
              <a:ext cx="1379488" cy="2147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7662044" y="3673235"/>
              <a:ext cx="1295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CERN CA</a:t>
              </a:r>
              <a:endParaRPr lang="ru-RU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042208" y="4365180"/>
            <a:ext cx="20313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Robot certificates </a:t>
            </a:r>
          </a:p>
          <a:p>
            <a:pPr algn="ctr"/>
            <a:r>
              <a:rPr lang="en-US" dirty="0" smtClean="0"/>
              <a:t>(HW if needed)</a:t>
            </a:r>
          </a:p>
          <a:p>
            <a:pPr algn="ctr"/>
            <a:r>
              <a:rPr lang="en-US" dirty="0" smtClean="0"/>
              <a:t>List of gateways</a:t>
            </a:r>
            <a:endParaRPr lang="ru-RU" dirty="0"/>
          </a:p>
        </p:txBody>
      </p:sp>
      <p:sp>
        <p:nvSpPr>
          <p:cNvPr id="15" name="Oval 14"/>
          <p:cNvSpPr/>
          <p:nvPr/>
        </p:nvSpPr>
        <p:spPr>
          <a:xfrm>
            <a:off x="7319144" y="1328055"/>
            <a:ext cx="990600" cy="6813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SOAP</a:t>
            </a:r>
            <a:endParaRPr lang="ru-RU" sz="1400" dirty="0"/>
          </a:p>
        </p:txBody>
      </p:sp>
      <p:sp>
        <p:nvSpPr>
          <p:cNvPr id="22" name="Oval 21"/>
          <p:cNvSpPr/>
          <p:nvPr/>
        </p:nvSpPr>
        <p:spPr>
          <a:xfrm>
            <a:off x="4033157" y="1343295"/>
            <a:ext cx="990600" cy="6813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SSH</a:t>
            </a:r>
            <a:endParaRPr lang="ru-RU" sz="1400" dirty="0"/>
          </a:p>
        </p:txBody>
      </p:sp>
      <p:grpSp>
        <p:nvGrpSpPr>
          <p:cNvPr id="30" name="Group 29"/>
          <p:cNvGrpSpPr/>
          <p:nvPr/>
        </p:nvGrpSpPr>
        <p:grpSpPr>
          <a:xfrm>
            <a:off x="5510366" y="1366007"/>
            <a:ext cx="1066786" cy="320329"/>
            <a:chOff x="5510366" y="1366007"/>
            <a:chExt cx="1066786" cy="320329"/>
          </a:xfrm>
        </p:grpSpPr>
        <p:sp>
          <p:nvSpPr>
            <p:cNvPr id="17" name="Right Arrow 16"/>
            <p:cNvSpPr/>
            <p:nvPr/>
          </p:nvSpPr>
          <p:spPr>
            <a:xfrm rot="9965005">
              <a:off x="5510366" y="1366007"/>
              <a:ext cx="991719" cy="320329"/>
            </a:xfrm>
            <a:prstGeom prst="rightArrow">
              <a:avLst>
                <a:gd name="adj1" fmla="val 50000"/>
                <a:gd name="adj2" fmla="val 11064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 rot="20778743">
              <a:off x="5634265" y="1370405"/>
              <a:ext cx="9428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Configuration</a:t>
              </a:r>
              <a:endParaRPr lang="ru-RU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3429000" y="2355939"/>
            <a:ext cx="1070809" cy="501561"/>
            <a:chOff x="3429000" y="2355939"/>
            <a:chExt cx="1070809" cy="501561"/>
          </a:xfrm>
        </p:grpSpPr>
        <p:sp>
          <p:nvSpPr>
            <p:cNvPr id="28" name="Right Arrow 27"/>
            <p:cNvSpPr/>
            <p:nvPr/>
          </p:nvSpPr>
          <p:spPr>
            <a:xfrm>
              <a:off x="3429000" y="2667000"/>
              <a:ext cx="1066800" cy="1905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Right Arrow 28"/>
            <p:cNvSpPr/>
            <p:nvPr/>
          </p:nvSpPr>
          <p:spPr>
            <a:xfrm>
              <a:off x="3433009" y="2355939"/>
              <a:ext cx="1066800" cy="1905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3429000" y="2473818"/>
              <a:ext cx="1066800" cy="246221"/>
              <a:chOff x="3429000" y="2473818"/>
              <a:chExt cx="1066800" cy="246221"/>
            </a:xfrm>
          </p:grpSpPr>
          <p:sp>
            <p:nvSpPr>
              <p:cNvPr id="20" name="Right Arrow 19"/>
              <p:cNvSpPr/>
              <p:nvPr/>
            </p:nvSpPr>
            <p:spPr>
              <a:xfrm>
                <a:off x="3429000" y="2514600"/>
                <a:ext cx="1066800" cy="19050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3531324" y="2473818"/>
                <a:ext cx="72327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solidFill>
                      <a:schemeClr val="bg1"/>
                    </a:solidFill>
                  </a:rPr>
                  <a:t>Requests</a:t>
                </a:r>
                <a:endParaRPr lang="ru-RU" sz="10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53" name="Group 52"/>
          <p:cNvGrpSpPr/>
          <p:nvPr/>
        </p:nvGrpSpPr>
        <p:grpSpPr>
          <a:xfrm>
            <a:off x="5843450" y="2532098"/>
            <a:ext cx="1769552" cy="246221"/>
            <a:chOff x="5843450" y="2532098"/>
            <a:chExt cx="1769552" cy="246221"/>
          </a:xfrm>
        </p:grpSpPr>
        <p:sp>
          <p:nvSpPr>
            <p:cNvPr id="31" name="Right Arrow 30"/>
            <p:cNvSpPr/>
            <p:nvPr/>
          </p:nvSpPr>
          <p:spPr>
            <a:xfrm>
              <a:off x="5843450" y="2571750"/>
              <a:ext cx="1769552" cy="1905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976329" y="2532098"/>
              <a:ext cx="723275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Requests</a:t>
              </a:r>
              <a:endParaRPr lang="ru-RU" sz="1000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867401" y="2837907"/>
            <a:ext cx="1722342" cy="246221"/>
            <a:chOff x="5867401" y="2837907"/>
            <a:chExt cx="1722342" cy="246221"/>
          </a:xfrm>
        </p:grpSpPr>
        <p:sp>
          <p:nvSpPr>
            <p:cNvPr id="24" name="Left Arrow 23"/>
            <p:cNvSpPr/>
            <p:nvPr/>
          </p:nvSpPr>
          <p:spPr>
            <a:xfrm>
              <a:off x="5867401" y="2854234"/>
              <a:ext cx="1722342" cy="22860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400800" y="2837907"/>
              <a:ext cx="824265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Certificates</a:t>
              </a:r>
              <a:endParaRPr lang="ru-RU" sz="1000" dirty="0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3394418" y="2837907"/>
            <a:ext cx="1114418" cy="246221"/>
            <a:chOff x="3394418" y="2837907"/>
            <a:chExt cx="1114418" cy="246221"/>
          </a:xfrm>
        </p:grpSpPr>
        <p:sp>
          <p:nvSpPr>
            <p:cNvPr id="39" name="Left Arrow 38"/>
            <p:cNvSpPr/>
            <p:nvPr/>
          </p:nvSpPr>
          <p:spPr>
            <a:xfrm>
              <a:off x="3394418" y="2854234"/>
              <a:ext cx="1105391" cy="22860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652157" y="2837907"/>
              <a:ext cx="856679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Certificates</a:t>
              </a:r>
              <a:endParaRPr lang="ru-RU" sz="1000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971800" y="1049179"/>
            <a:ext cx="3795014" cy="246221"/>
            <a:chOff x="2971800" y="1049179"/>
            <a:chExt cx="3795014" cy="246221"/>
          </a:xfrm>
        </p:grpSpPr>
        <p:sp>
          <p:nvSpPr>
            <p:cNvPr id="19" name="Left Arrow 18"/>
            <p:cNvSpPr/>
            <p:nvPr/>
          </p:nvSpPr>
          <p:spPr>
            <a:xfrm>
              <a:off x="2971800" y="1066800"/>
              <a:ext cx="3366166" cy="22860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394418" y="1049179"/>
              <a:ext cx="3372396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Personal communication and synchronization</a:t>
              </a:r>
              <a:endParaRPr lang="ru-RU" sz="10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264921" y="1526172"/>
            <a:ext cx="2356756" cy="2516395"/>
            <a:chOff x="1264921" y="1526172"/>
            <a:chExt cx="2356756" cy="2516395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7800" y="1526172"/>
              <a:ext cx="1954729" cy="2019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264921" y="3673235"/>
              <a:ext cx="23567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CERN CC Operator</a:t>
              </a:r>
              <a:endParaRPr lang="ru-RU" dirty="0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3429000" y="2343150"/>
            <a:ext cx="4191000" cy="381000"/>
            <a:chOff x="3427505" y="2226236"/>
            <a:chExt cx="4191000" cy="381000"/>
          </a:xfrm>
        </p:grpSpPr>
        <p:sp>
          <p:nvSpPr>
            <p:cNvPr id="41" name="Right Arrow 40"/>
            <p:cNvSpPr/>
            <p:nvPr/>
          </p:nvSpPr>
          <p:spPr>
            <a:xfrm>
              <a:off x="3427505" y="2226236"/>
              <a:ext cx="4191000" cy="3810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4622609" y="2269466"/>
              <a:ext cx="161309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solidFill>
                    <a:schemeClr val="bg1"/>
                  </a:solidFill>
                </a:rPr>
                <a:t>Requests (in person)</a:t>
              </a:r>
              <a:endParaRPr lang="ru-RU" sz="1200" dirty="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3427505" y="2677671"/>
            <a:ext cx="4114801" cy="386765"/>
            <a:chOff x="3427505" y="2677671"/>
            <a:chExt cx="4114801" cy="386765"/>
          </a:xfrm>
        </p:grpSpPr>
        <p:sp>
          <p:nvSpPr>
            <p:cNvPr id="45" name="Left Arrow 44"/>
            <p:cNvSpPr/>
            <p:nvPr/>
          </p:nvSpPr>
          <p:spPr>
            <a:xfrm>
              <a:off x="3427505" y="2677671"/>
              <a:ext cx="4114801" cy="386765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452087" y="2726764"/>
              <a:ext cx="205770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solidFill>
                    <a:schemeClr val="bg1"/>
                  </a:solidFill>
                </a:rPr>
                <a:t>Certificates (manual action)</a:t>
              </a:r>
              <a:endParaRPr lang="ru-RU" sz="1200" dirty="0"/>
            </a:p>
          </p:txBody>
        </p:sp>
      </p:grpSp>
      <p:pic>
        <p:nvPicPr>
          <p:cNvPr id="60" name="Picture 59" descr="77498164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473" y="1066800"/>
            <a:ext cx="621477" cy="1078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392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5" grpId="0"/>
      <p:bldP spid="14" grpId="0"/>
      <p:bldP spid="15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CP/CPS Changes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template for automated batch requests</a:t>
            </a:r>
          </a:p>
          <a:p>
            <a:pPr lvl="1"/>
            <a:r>
              <a:rPr lang="en-US" dirty="0" smtClean="0"/>
              <a:t>Defined set of gateway servers with Robot certificates (SW or HW);</a:t>
            </a:r>
          </a:p>
          <a:p>
            <a:pPr lvl="1"/>
            <a:r>
              <a:rPr lang="en-US" dirty="0" smtClean="0"/>
              <a:t>Access to gateway servers is restricted to CERN CC Administrators;</a:t>
            </a:r>
          </a:p>
          <a:p>
            <a:pPr lvl="1"/>
            <a:r>
              <a:rPr lang="en-US" dirty="0" smtClean="0"/>
              <a:t>CERN CC Administrators manually prepare each batch request</a:t>
            </a:r>
          </a:p>
          <a:p>
            <a:pPr lvl="2"/>
            <a:r>
              <a:rPr lang="en-US" dirty="0" smtClean="0"/>
              <a:t>Time window</a:t>
            </a:r>
          </a:p>
          <a:p>
            <a:pPr lvl="2"/>
            <a:r>
              <a:rPr lang="en-US" dirty="0" smtClean="0"/>
              <a:t>List of hosts and IP addresses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Large-scale issuing of host certificates: CERN Computer C</a:t>
            </a:r>
            <a:r>
              <a:rPr lang="ru-RU" dirty="0"/>
              <a:t>С</a:t>
            </a:r>
            <a:r>
              <a:rPr lang="en-US" dirty="0"/>
              <a:t> and</a:t>
            </a:r>
            <a:r>
              <a:rPr lang="ru-RU" dirty="0"/>
              <a:t> </a:t>
            </a:r>
            <a:r>
              <a:rPr lang="en-US" dirty="0"/>
              <a:t>CA</a:t>
            </a:r>
            <a:endParaRPr lang="en-US" dirty="0">
              <a:solidFill>
                <a:srgbClr val="CC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004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Thank you!</a:t>
            </a:r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Large-scale issuing of host certificates: CERN Computer C</a:t>
            </a:r>
            <a:r>
              <a:rPr lang="ru-RU" dirty="0"/>
              <a:t>С</a:t>
            </a:r>
            <a:r>
              <a:rPr lang="en-US" dirty="0"/>
              <a:t> and</a:t>
            </a:r>
            <a:r>
              <a:rPr lang="ru-RU" dirty="0"/>
              <a:t> </a:t>
            </a:r>
            <a:r>
              <a:rPr lang="en-US" dirty="0"/>
              <a:t>CA</a:t>
            </a:r>
            <a:endParaRPr lang="en-US" dirty="0">
              <a:solidFill>
                <a:srgbClr val="CC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193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16108</TotalTime>
  <Words>324</Words>
  <Application>Microsoft Macintosh PowerPoint</Application>
  <PresentationFormat>On-screen Show (4:3)</PresentationFormat>
  <Paragraphs>68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Default Design</vt:lpstr>
      <vt:lpstr>Custom Design</vt:lpstr>
      <vt:lpstr>PowerPoint Presentation</vt:lpstr>
      <vt:lpstr>Agenda</vt:lpstr>
      <vt:lpstr>Host certificates at CERN</vt:lpstr>
      <vt:lpstr>Large-scale issuing scenario</vt:lpstr>
      <vt:lpstr>CP/CPS Changes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Tim Bell</dc:creator>
  <cp:lastModifiedBy>Alexey Tselishchev</cp:lastModifiedBy>
  <cp:revision>298</cp:revision>
  <cp:lastPrinted>2011-11-25T07:44:44Z</cp:lastPrinted>
  <dcterms:created xsi:type="dcterms:W3CDTF">2006-05-15T08:51:15Z</dcterms:created>
  <dcterms:modified xsi:type="dcterms:W3CDTF">2012-01-16T11:02:27Z</dcterms:modified>
</cp:coreProperties>
</file>