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7"/>
  </p:notesMasterIdLst>
  <p:sldIdLst>
    <p:sldId id="256" r:id="rId2"/>
    <p:sldId id="258" r:id="rId3"/>
    <p:sldId id="260" r:id="rId4"/>
    <p:sldId id="262" r:id="rId5"/>
    <p:sldId id="259" r:id="rId6"/>
    <p:sldId id="265" r:id="rId7"/>
    <p:sldId id="266" r:id="rId8"/>
    <p:sldId id="270" r:id="rId9"/>
    <p:sldId id="267" r:id="rId10"/>
    <p:sldId id="261" r:id="rId11"/>
    <p:sldId id="264" r:id="rId12"/>
    <p:sldId id="269" r:id="rId13"/>
    <p:sldId id="257" r:id="rId14"/>
    <p:sldId id="268" r:id="rId15"/>
    <p:sldId id="263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A33671A-925D-4B5F-82C9-281922ECB9B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553200" y="624840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1400">
                <a:solidFill>
                  <a:schemeClr val="bg1"/>
                </a:solidFill>
              </a:rPr>
              <a:t>Your university or experiment logo here</a:t>
            </a:r>
          </a:p>
        </p:txBody>
      </p:sp>
      <p:pic>
        <p:nvPicPr>
          <p:cNvPr id="6" name="Picture 5" descr="ng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7" name="Picture 6" descr="scitech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703702-0D2A-4F5D-BB41-7F3080A90CC3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Talk Title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08FFF-14E6-4C38-88A1-F5CC9F3CDB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1E2E61-D398-4B38-A398-BFE5FC77118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Talk Title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E41B5-D211-45E0-BA06-15CDD3B5AB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1E108-45A4-4F1A-9261-FC1AB40DC0B9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1CF54-60E0-4970-9E16-0D5C178E00A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6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8" name="Picture 7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F156B-6BB3-489A-A87A-176D5AC2F2D7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–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B59C8-2AAD-4290-9568-8BCDA2AA833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6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8" name="Picture 7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EA72D0-0014-4C2C-8695-8CDCD8EE83FC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4A7A6-65E6-477E-943E-A3C0E5730BF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E21835-43AD-408B-A88B-B1866FE2F901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456D8-FE98-421E-8C06-665D29E0ECC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" name="Picture 9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11" name="Picture 10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286FA1-443E-42F6-84F0-1CE5BF84F56A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9D478-5F9E-4A67-8CB0-19AADD315DA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6" name="Picture 5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7" name="Picture 6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CB6513-D0F5-4603-A84D-BE4346C64E4D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A19E6-2319-4634-B451-E7AEAC805D18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" name="Picture 4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6" name="Picture 5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F88EB9-B5C6-49DF-B0AB-9F26F096E6AB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7BEA-8049-483D-85B1-23B0F02263A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2B30EF-6B32-4CF1-9843-E4DD065AA3C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F05CC-7A4E-49DE-B545-E6AEB71C696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16585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400"/>
              <a:t>Your university or experiment logo here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fld id="{6F6C6D9A-C988-4201-974E-C8E05209686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/>
              <a:t>Talk Title Goes Here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FE36981E-C877-42EF-80C0-EA00A586AD8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SOAPBOX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US" dirty="0" smtClean="0"/>
              <a:t>Jens Jensen,</a:t>
            </a:r>
          </a:p>
          <a:p>
            <a:r>
              <a:rPr lang="en-US" dirty="0" smtClean="0"/>
              <a:t>EU </a:t>
            </a:r>
            <a:r>
              <a:rPr lang="en-US" dirty="0" err="1" smtClean="0"/>
              <a:t>GridPMA</a:t>
            </a:r>
            <a:r>
              <a:rPr lang="en-US" smtClean="0"/>
              <a:t> CSBO</a:t>
            </a:r>
            <a:endParaRPr lang="en-US" dirty="0" smtClean="0"/>
          </a:p>
          <a:p>
            <a:r>
              <a:rPr lang="en-US" dirty="0" smtClean="0"/>
              <a:t>PMA Ljubljana, Jan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is good, Control is better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231031"/>
          </a:xfrm>
        </p:spPr>
        <p:txBody>
          <a:bodyPr/>
          <a:lstStyle/>
          <a:p>
            <a:r>
              <a:rPr lang="en-US" dirty="0" smtClean="0"/>
              <a:t>“People make more mistakes than machines”</a:t>
            </a:r>
          </a:p>
          <a:p>
            <a:pPr algn="r">
              <a:buNone/>
            </a:pPr>
            <a:r>
              <a:rPr lang="en-US" dirty="0" smtClean="0"/>
              <a:t>-- Milan (Zagreb)</a:t>
            </a:r>
            <a:endParaRPr lang="en-US" dirty="0" smtClean="0"/>
          </a:p>
          <a:p>
            <a:r>
              <a:rPr lang="en-US" dirty="0" smtClean="0"/>
              <a:t>People have warmer and fuzzier feelings than machines</a:t>
            </a:r>
          </a:p>
          <a:p>
            <a:r>
              <a:rPr lang="en-US" dirty="0" smtClean="0"/>
              <a:t>Jens’ principle of HCI</a:t>
            </a:r>
          </a:p>
          <a:p>
            <a:pPr lvl="1"/>
            <a:r>
              <a:rPr lang="en-US" dirty="0" smtClean="0"/>
              <a:t>Make machines do machine stuff, like managing keys, publish CRLs</a:t>
            </a:r>
          </a:p>
          <a:p>
            <a:pPr lvl="1"/>
            <a:r>
              <a:rPr lang="en-US" dirty="0" smtClean="0"/>
              <a:t>Make humans do human stuff, like </a:t>
            </a:r>
            <a:r>
              <a:rPr lang="en-US" dirty="0" err="1" smtClean="0"/>
              <a:t>trustbuilding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/>
              <a:t>Processing information</a:t>
            </a:r>
          </a:p>
          <a:p>
            <a:pPr lvl="1"/>
            <a:r>
              <a:rPr lang="en-US" dirty="0" smtClean="0"/>
              <a:t>Logs – highlight unusual stuff</a:t>
            </a:r>
          </a:p>
          <a:p>
            <a:r>
              <a:rPr lang="en-US" dirty="0" smtClean="0"/>
              <a:t>How to trust machines?</a:t>
            </a:r>
          </a:p>
          <a:p>
            <a:r>
              <a:rPr lang="en-US" dirty="0" smtClean="0"/>
              <a:t>How to trust people?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Coping with Dynamic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270768"/>
          </a:xfrm>
        </p:spPr>
        <p:txBody>
          <a:bodyPr/>
          <a:lstStyle/>
          <a:p>
            <a:r>
              <a:rPr lang="en-US" dirty="0" smtClean="0"/>
              <a:t>Cloudy host infrastructure</a:t>
            </a:r>
          </a:p>
          <a:p>
            <a:pPr lvl="1"/>
            <a:r>
              <a:rPr lang="en-US" dirty="0" smtClean="0"/>
              <a:t>MICS for hosts (</a:t>
            </a:r>
            <a:r>
              <a:rPr lang="en-US" dirty="0" err="1" smtClean="0"/>
              <a:t>cf</a:t>
            </a:r>
            <a:r>
              <a:rPr lang="en-US" dirty="0" smtClean="0"/>
              <a:t> </a:t>
            </a:r>
            <a:r>
              <a:rPr lang="en-US" dirty="0" err="1" smtClean="0"/>
              <a:t>Alexey’s</a:t>
            </a:r>
            <a:r>
              <a:rPr lang="en-US" dirty="0" smtClean="0"/>
              <a:t> talk)</a:t>
            </a:r>
          </a:p>
          <a:p>
            <a:pPr lvl="1"/>
            <a:r>
              <a:rPr lang="en-US" dirty="0" smtClean="0"/>
              <a:t>Just follow MICS, ignoring the hosts section</a:t>
            </a:r>
          </a:p>
          <a:p>
            <a:r>
              <a:rPr lang="en-US" dirty="0" smtClean="0"/>
              <a:t>SLCs</a:t>
            </a:r>
          </a:p>
          <a:p>
            <a:pPr lvl="1"/>
            <a:r>
              <a:rPr lang="en-US" dirty="0" smtClean="0"/>
              <a:t>Current forms: base things on other things (like MICS)</a:t>
            </a:r>
          </a:p>
          <a:p>
            <a:pPr lvl="1"/>
            <a:r>
              <a:rPr lang="en-US" dirty="0" smtClean="0"/>
              <a:t>Support SAML... (authentication assertions)</a:t>
            </a:r>
          </a:p>
          <a:p>
            <a:r>
              <a:rPr lang="en-US" dirty="0" smtClean="0"/>
              <a:t>SLCAs??</a:t>
            </a:r>
          </a:p>
          <a:p>
            <a:pPr lvl="1"/>
            <a:r>
              <a:rPr lang="en-US" dirty="0" smtClean="0"/>
              <a:t>Would this be feasible? (on the grid)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088906"/>
          </a:xfrm>
        </p:spPr>
        <p:txBody>
          <a:bodyPr/>
          <a:lstStyle/>
          <a:p>
            <a:r>
              <a:rPr lang="en-US" dirty="0" smtClean="0"/>
              <a:t>OCSP</a:t>
            </a:r>
            <a:endParaRPr lang="en-US" dirty="0" smtClean="0"/>
          </a:p>
          <a:p>
            <a:r>
              <a:rPr lang="en-US" dirty="0" smtClean="0"/>
              <a:t>CA </a:t>
            </a:r>
            <a:r>
              <a:rPr lang="en-US" dirty="0" smtClean="0"/>
              <a:t>distributions</a:t>
            </a:r>
          </a:p>
          <a:p>
            <a:pPr lvl="1"/>
            <a:r>
              <a:rPr lang="en-US" dirty="0" err="1" smtClean="0"/>
              <a:t>Dynamicallier</a:t>
            </a:r>
            <a:r>
              <a:rPr lang="en-US" dirty="0" smtClean="0"/>
              <a:t> – using TAMP?</a:t>
            </a:r>
          </a:p>
          <a:p>
            <a:pPr lvl="1"/>
            <a:r>
              <a:rPr lang="en-US" dirty="0" smtClean="0"/>
              <a:t>Inertia in updates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Profiles??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00363"/>
          </a:xfrm>
        </p:spPr>
        <p:txBody>
          <a:bodyPr/>
          <a:lstStyle/>
          <a:p>
            <a:r>
              <a:rPr lang="en-US" dirty="0" smtClean="0"/>
              <a:t>Based on Certificate </a:t>
            </a:r>
            <a:r>
              <a:rPr lang="en-US" dirty="0" smtClean="0"/>
              <a:t>Usage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2"/>
            <a:r>
              <a:rPr lang="en-US" dirty="0" smtClean="0"/>
              <a:t>Of </a:t>
            </a:r>
            <a:r>
              <a:rPr lang="en-US" dirty="0" smtClean="0"/>
              <a:t>persons (who sign stuff, or send email)</a:t>
            </a:r>
            <a:endParaRPr lang="en-US" dirty="0" smtClean="0"/>
          </a:p>
          <a:p>
            <a:pPr lvl="2"/>
            <a:r>
              <a:rPr lang="en-US" dirty="0" smtClean="0"/>
              <a:t>Of </a:t>
            </a:r>
            <a:r>
              <a:rPr lang="en-US" dirty="0" smtClean="0"/>
              <a:t>hosts (which also sign stuff, or even send email)</a:t>
            </a:r>
            <a:endParaRPr lang="en-US" dirty="0" smtClean="0"/>
          </a:p>
          <a:p>
            <a:pPr lvl="2"/>
            <a:r>
              <a:rPr lang="en-US" dirty="0" smtClean="0"/>
              <a:t>Of </a:t>
            </a:r>
            <a:r>
              <a:rPr lang="en-US" dirty="0" smtClean="0"/>
              <a:t>“services”</a:t>
            </a:r>
            <a:endParaRPr lang="en-US" dirty="0" smtClean="0"/>
          </a:p>
          <a:p>
            <a:pPr lvl="1"/>
            <a:r>
              <a:rPr lang="en-US" dirty="0" smtClean="0"/>
              <a:t>Digital signatures</a:t>
            </a:r>
          </a:p>
          <a:p>
            <a:pPr lvl="2"/>
            <a:r>
              <a:rPr lang="en-US" dirty="0" smtClean="0"/>
              <a:t>Of services associated to the CA</a:t>
            </a:r>
          </a:p>
          <a:p>
            <a:pPr lvl="2"/>
            <a:r>
              <a:rPr lang="en-US" dirty="0" smtClean="0"/>
              <a:t>Of other trusted services (</a:t>
            </a:r>
            <a:r>
              <a:rPr lang="en-US" dirty="0" err="1" smtClean="0"/>
              <a:t>eg</a:t>
            </a:r>
            <a:r>
              <a:rPr lang="en-US" dirty="0" smtClean="0"/>
              <a:t> AAs)</a:t>
            </a:r>
          </a:p>
          <a:p>
            <a:pPr lvl="2"/>
            <a:r>
              <a:rPr lang="en-US" dirty="0" smtClean="0"/>
              <a:t>Object signing</a:t>
            </a:r>
          </a:p>
          <a:p>
            <a:pPr lvl="1"/>
            <a:r>
              <a:rPr lang="en-US" dirty="0" smtClean="0"/>
              <a:t>Key agreement</a:t>
            </a:r>
          </a:p>
          <a:p>
            <a:pPr lvl="1"/>
            <a:r>
              <a:rPr lang="en-US" dirty="0" smtClean="0"/>
              <a:t>Encryption</a:t>
            </a:r>
          </a:p>
          <a:p>
            <a:pPr lvl="2"/>
            <a:r>
              <a:rPr lang="en-US" dirty="0" err="1" smtClean="0"/>
              <a:t>Asym</a:t>
            </a:r>
            <a:r>
              <a:rPr lang="en-US" dirty="0" smtClean="0"/>
              <a:t>. k</a:t>
            </a:r>
            <a:r>
              <a:rPr lang="en-US" dirty="0" smtClean="0"/>
              <a:t>eys </a:t>
            </a:r>
            <a:r>
              <a:rPr lang="en-US" dirty="0" smtClean="0"/>
              <a:t>SHOULD NOT be used for </a:t>
            </a:r>
            <a:r>
              <a:rPr lang="en-US" dirty="0" smtClean="0"/>
              <a:t>encryption!</a:t>
            </a:r>
            <a:endParaRPr lang="en-US" dirty="0" smtClean="0"/>
          </a:p>
          <a:p>
            <a:pPr lvl="2"/>
            <a:r>
              <a:rPr lang="en-US" dirty="0" smtClean="0"/>
              <a:t>If they are, they SHOULD be </a:t>
            </a:r>
            <a:r>
              <a:rPr lang="en-US" dirty="0" smtClean="0"/>
              <a:t>escrowed...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Profiles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787833"/>
          </a:xfrm>
        </p:spPr>
        <p:txBody>
          <a:bodyPr/>
          <a:lstStyle/>
          <a:p>
            <a:r>
              <a:rPr lang="en-US" dirty="0" smtClean="0"/>
              <a:t>Rekey (must act as a client)</a:t>
            </a:r>
          </a:p>
          <a:p>
            <a:r>
              <a:rPr lang="en-US" dirty="0" smtClean="0"/>
              <a:t>Main encryption</a:t>
            </a:r>
          </a:p>
          <a:p>
            <a:r>
              <a:rPr lang="en-US" dirty="0" err="1" smtClean="0"/>
              <a:t>Timestamping</a:t>
            </a:r>
            <a:endParaRPr lang="en-US" dirty="0" smtClean="0"/>
          </a:p>
          <a:p>
            <a:r>
              <a:rPr lang="en-US" dirty="0" smtClean="0"/>
              <a:t>Object signing</a:t>
            </a:r>
          </a:p>
          <a:p>
            <a:endParaRPr lang="en-US" dirty="0" smtClean="0"/>
          </a:p>
          <a:p>
            <a:r>
              <a:rPr lang="en-US" dirty="0" smtClean="0"/>
              <a:t>Who checks the usage of the certificate?</a:t>
            </a:r>
          </a:p>
          <a:p>
            <a:pPr lvl="1"/>
            <a:r>
              <a:rPr lang="en-US" dirty="0" smtClean="0"/>
              <a:t>The CA?</a:t>
            </a:r>
          </a:p>
          <a:p>
            <a:pPr lvl="1"/>
            <a:r>
              <a:rPr lang="en-US" dirty="0" smtClean="0"/>
              <a:t>The Subscriber?</a:t>
            </a:r>
            <a:r>
              <a:rPr lang="en-GB" dirty="0" smtClean="0"/>
              <a:t> / Subject?</a:t>
            </a:r>
          </a:p>
          <a:p>
            <a:pPr lvl="1"/>
            <a:r>
              <a:rPr lang="en-US" dirty="0" smtClean="0"/>
              <a:t>The RP?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</a:t>
            </a:r>
            <a:br>
              <a:rPr lang="en-US" dirty="0" smtClean="0"/>
            </a:br>
            <a:r>
              <a:rPr lang="en-US" dirty="0" smtClean="0"/>
              <a:t>What Do We Need?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901436"/>
          </a:xfrm>
        </p:spPr>
        <p:txBody>
          <a:bodyPr/>
          <a:lstStyle/>
          <a:p>
            <a:r>
              <a:rPr lang="en-US" dirty="0" smtClean="0"/>
              <a:t>Common Sense</a:t>
            </a:r>
          </a:p>
          <a:p>
            <a:r>
              <a:rPr lang="en-US" dirty="0" smtClean="0"/>
              <a:t>Is it possible to have OIDs instead of CP(S)</a:t>
            </a:r>
            <a:r>
              <a:rPr lang="en-US" dirty="0" err="1" smtClean="0"/>
              <a:t>es</a:t>
            </a:r>
            <a:endParaRPr lang="en-US" dirty="0" smtClean="0"/>
          </a:p>
          <a:p>
            <a:pPr lvl="1"/>
            <a:r>
              <a:rPr lang="en-US" dirty="0" smtClean="0"/>
              <a:t>What are the consequences of removing all stuff except OIDs</a:t>
            </a:r>
          </a:p>
          <a:p>
            <a:pPr lvl="1"/>
            <a:r>
              <a:rPr lang="en-US" dirty="0" smtClean="0"/>
              <a:t>Use OIDs instead of Template CP/CPS?</a:t>
            </a:r>
          </a:p>
          <a:p>
            <a:pPr lvl="1"/>
            <a:r>
              <a:rPr lang="en-US" dirty="0" smtClean="0"/>
              <a:t>Have an OID for common sense!</a:t>
            </a:r>
          </a:p>
          <a:p>
            <a:r>
              <a:rPr lang="en-US" dirty="0" smtClean="0"/>
              <a:t>Putting the Mental into Experimental</a:t>
            </a:r>
          </a:p>
          <a:p>
            <a:r>
              <a:rPr lang="en-US" dirty="0" smtClean="0"/>
              <a:t>MICS for hosts – should be straightforward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Surprises?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378764"/>
          </a:xfrm>
        </p:spPr>
        <p:txBody>
          <a:bodyPr/>
          <a:lstStyle/>
          <a:p>
            <a:r>
              <a:rPr lang="en-US" dirty="0" smtClean="0"/>
              <a:t>You can claim compliance with the guidelines</a:t>
            </a:r>
          </a:p>
          <a:p>
            <a:pPr lvl="1"/>
            <a:r>
              <a:rPr lang="en-US" dirty="0" smtClean="0"/>
              <a:t>Only when you are compliant with the guidelines</a:t>
            </a:r>
          </a:p>
          <a:p>
            <a:pPr lvl="1"/>
            <a:r>
              <a:rPr lang="en-US" dirty="0" smtClean="0"/>
              <a:t>... or believe you are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When is a certificate revoked</a:t>
            </a:r>
            <a:endParaRPr lang="en-GB" dirty="0" smtClean="0"/>
          </a:p>
          <a:p>
            <a:pPr lvl="1"/>
            <a:r>
              <a:rPr lang="en-US" dirty="0" smtClean="0"/>
              <a:t>... when the circs for </a:t>
            </a:r>
            <a:r>
              <a:rPr lang="en-US" dirty="0" err="1" smtClean="0"/>
              <a:t>revoc</a:t>
            </a:r>
            <a:r>
              <a:rPr lang="en-US" dirty="0" smtClean="0"/>
              <a:t>. are fulfilled</a:t>
            </a:r>
          </a:p>
          <a:p>
            <a:r>
              <a:rPr lang="en-US" dirty="0" smtClean="0"/>
              <a:t>Subscriber obligations</a:t>
            </a:r>
          </a:p>
          <a:p>
            <a:pPr lvl="1"/>
            <a:r>
              <a:rPr lang="en-US" dirty="0" smtClean="0"/>
              <a:t>Must protect private key</a:t>
            </a:r>
          </a:p>
          <a:p>
            <a:pPr lvl="1"/>
            <a:r>
              <a:rPr lang="en-US" dirty="0" smtClean="0"/>
              <a:t>Must request revocation under appropriate circs.</a:t>
            </a:r>
          </a:p>
          <a:p>
            <a:r>
              <a:rPr lang="en-US" dirty="0" smtClean="0"/>
              <a:t>CA obligations</a:t>
            </a:r>
          </a:p>
          <a:p>
            <a:pPr lvl="1"/>
            <a:r>
              <a:rPr lang="en-US" dirty="0" smtClean="0"/>
              <a:t>Must publish </a:t>
            </a:r>
            <a:r>
              <a:rPr lang="en-US" dirty="0" err="1" smtClean="0"/>
              <a:t>certs</a:t>
            </a:r>
            <a:r>
              <a:rPr lang="en-US" dirty="0" smtClean="0"/>
              <a:t>, CP/CPS, timely CRL</a:t>
            </a:r>
          </a:p>
          <a:p>
            <a:pPr lvl="1"/>
            <a:r>
              <a:rPr lang="en-US" dirty="0" smtClean="0"/>
              <a:t>Must keep PMA </a:t>
            </a:r>
            <a:r>
              <a:rPr lang="en-US" dirty="0" smtClean="0"/>
              <a:t>happy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Surprises?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283079"/>
          </a:xfrm>
        </p:spPr>
        <p:txBody>
          <a:bodyPr/>
          <a:lstStyle/>
          <a:p>
            <a:r>
              <a:rPr lang="en-US" dirty="0" smtClean="0"/>
              <a:t>RP obligations</a:t>
            </a:r>
          </a:p>
          <a:p>
            <a:pPr lvl="1"/>
            <a:r>
              <a:rPr lang="en-US" dirty="0" smtClean="0"/>
              <a:t>How should CRL be checked</a:t>
            </a:r>
          </a:p>
          <a:p>
            <a:r>
              <a:rPr lang="en-US" dirty="0" smtClean="0"/>
              <a:t>OIDs SHOULD be included in certificates</a:t>
            </a:r>
          </a:p>
          <a:p>
            <a:pPr lvl="1"/>
            <a:r>
              <a:rPr lang="en-US" dirty="0" smtClean="0"/>
              <a:t>The presence of a policy OID in a certificate asserts that the certificate complied with said policy at the time of issuance.</a:t>
            </a:r>
          </a:p>
          <a:p>
            <a:r>
              <a:rPr lang="en-US" dirty="0" smtClean="0"/>
              <a:t>CP/CPS updates</a:t>
            </a:r>
          </a:p>
          <a:p>
            <a:pPr lvl="1"/>
            <a:r>
              <a:rPr lang="en-US" dirty="0" smtClean="0"/>
              <a:t>Following the usual update processes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645708"/>
          </a:xfrm>
        </p:spPr>
        <p:txBody>
          <a:bodyPr/>
          <a:lstStyle/>
          <a:p>
            <a:r>
              <a:rPr lang="en-US" dirty="0" smtClean="0"/>
              <a:t>Not even template CP/CPS</a:t>
            </a:r>
          </a:p>
          <a:p>
            <a:pPr lvl="1"/>
            <a:r>
              <a:rPr lang="en-US" dirty="0" smtClean="0"/>
              <a:t>What happened to that, by the way?</a:t>
            </a:r>
          </a:p>
          <a:p>
            <a:pPr lvl="1"/>
            <a:r>
              <a:rPr lang="en-US" dirty="0" smtClean="0"/>
              <a:t>What happened to automated things that do things?</a:t>
            </a:r>
          </a:p>
          <a:p>
            <a:r>
              <a:rPr lang="en-US" dirty="0" smtClean="0"/>
              <a:t>More like The </a:t>
            </a:r>
            <a:r>
              <a:rPr lang="en-US" dirty="0" err="1" smtClean="0"/>
              <a:t>Maximegalon</a:t>
            </a:r>
            <a:r>
              <a:rPr lang="en-US" dirty="0" smtClean="0"/>
              <a:t> Institute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purpose of the CPS (Quiz)?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79344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 describe the practices of the CA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 describe how the CA implements the CP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 describe how the CA implements the AP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 prove that the CA manager has understood the CP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OTOH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270768"/>
          </a:xfrm>
        </p:spPr>
        <p:txBody>
          <a:bodyPr/>
          <a:lstStyle/>
          <a:p>
            <a:r>
              <a:rPr lang="en-US" dirty="0" smtClean="0"/>
              <a:t>Private Keys Must be Protected According to the PKPG</a:t>
            </a:r>
          </a:p>
          <a:p>
            <a:pPr lvl="1"/>
            <a:r>
              <a:rPr lang="en-US" dirty="0" smtClean="0"/>
              <a:t>Version X</a:t>
            </a:r>
          </a:p>
          <a:p>
            <a:r>
              <a:rPr lang="en-US" dirty="0" smtClean="0"/>
              <a:t>But what happens if (when) the PKPG change?</a:t>
            </a:r>
          </a:p>
          <a:p>
            <a:pPr lvl="1"/>
            <a:r>
              <a:rPr lang="en-US" dirty="0" smtClean="0"/>
              <a:t>The CP/CPS is (SHOULD BE) updated to include Version X+1</a:t>
            </a:r>
          </a:p>
          <a:p>
            <a:pPr lvl="1"/>
            <a:r>
              <a:rPr lang="en-US" dirty="0" smtClean="0"/>
              <a:t>Private key protection MUST be changed</a:t>
            </a:r>
          </a:p>
          <a:p>
            <a:pPr lvl="1"/>
            <a:r>
              <a:rPr lang="en-US" dirty="0" smtClean="0"/>
              <a:t>As of the issuance of certificates under the new policy</a:t>
            </a:r>
          </a:p>
          <a:p>
            <a:r>
              <a:rPr lang="en-US" dirty="0" smtClean="0"/>
              <a:t>Sort of like “best current practice”</a:t>
            </a:r>
          </a:p>
          <a:p>
            <a:pPr lvl="1"/>
            <a:r>
              <a:rPr lang="en-US" dirty="0" smtClean="0"/>
              <a:t>Which is also meaningless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We Describe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08890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Identity vetting process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E.g. F2F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Second factor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Key generation/protection/storage (now one doc??)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 (which contains lots of stuff)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Don’t Describe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833178"/>
          </a:xfrm>
        </p:spPr>
        <p:txBody>
          <a:bodyPr/>
          <a:lstStyle/>
          <a:p>
            <a:r>
              <a:rPr lang="en-US" dirty="0" smtClean="0"/>
              <a:t>Certificate Usage</a:t>
            </a:r>
          </a:p>
          <a:p>
            <a:pPr lvl="1"/>
            <a:r>
              <a:rPr lang="en-US" dirty="0" smtClean="0"/>
              <a:t>Is supposed to be encoded in KU and/or EKU, and BC,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Deo</a:t>
            </a:r>
            <a:r>
              <a:rPr lang="en-US" dirty="0" smtClean="0"/>
              <a:t> Rex, A </a:t>
            </a:r>
            <a:r>
              <a:rPr lang="en-US" dirty="0" err="1" smtClean="0"/>
              <a:t>Rege</a:t>
            </a:r>
            <a:r>
              <a:rPr lang="en-US" dirty="0" smtClean="0"/>
              <a:t> </a:t>
            </a:r>
            <a:r>
              <a:rPr lang="en-US" dirty="0" err="1" smtClean="0"/>
              <a:t>Lex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304897"/>
          </a:xfrm>
        </p:spPr>
        <p:txBody>
          <a:bodyPr/>
          <a:lstStyle/>
          <a:p>
            <a:r>
              <a:rPr lang="en-US" dirty="0" smtClean="0"/>
              <a:t>How to include a statement</a:t>
            </a:r>
          </a:p>
          <a:p>
            <a:pPr lvl="1"/>
            <a:r>
              <a:rPr lang="en-US" dirty="0" smtClean="0"/>
              <a:t>Paste the text into the document</a:t>
            </a:r>
          </a:p>
          <a:p>
            <a:pPr lvl="1"/>
            <a:r>
              <a:rPr lang="en-US" dirty="0" smtClean="0"/>
              <a:t>Or refer to the external document (by version)</a:t>
            </a:r>
          </a:p>
          <a:p>
            <a:r>
              <a:rPr lang="en-US" dirty="0" smtClean="0"/>
              <a:t>How to combine 1SCP OIDs?</a:t>
            </a:r>
          </a:p>
          <a:p>
            <a:pPr lvl="1"/>
            <a:r>
              <a:rPr lang="en-US" dirty="0" smtClean="0"/>
              <a:t>Rely on </a:t>
            </a:r>
            <a:r>
              <a:rPr lang="en-US" dirty="0" err="1" smtClean="0"/>
              <a:t>orthogonality</a:t>
            </a:r>
            <a:endParaRPr lang="en-US" dirty="0" smtClean="0"/>
          </a:p>
          <a:p>
            <a:pPr lvl="1"/>
            <a:r>
              <a:rPr lang="en-US" dirty="0" smtClean="0"/>
              <a:t>AND, or INTERSECT</a:t>
            </a:r>
          </a:p>
          <a:p>
            <a:pPr lvl="1"/>
            <a:r>
              <a:rPr lang="en-US" dirty="0" smtClean="0"/>
              <a:t>Unless specified otherwise</a:t>
            </a:r>
          </a:p>
          <a:p>
            <a:r>
              <a:rPr lang="en-US" dirty="0" smtClean="0"/>
              <a:t>Source of authority?</a:t>
            </a:r>
          </a:p>
          <a:p>
            <a:pPr lvl="1"/>
            <a:r>
              <a:rPr lang="en-GB" dirty="0" smtClean="0"/>
              <a:t>Country Law -&gt; EU Law (?) -&gt; </a:t>
            </a:r>
            <a:r>
              <a:rPr lang="en-GB" dirty="0" smtClean="0"/>
              <a:t>CA PMA -&gt; </a:t>
            </a:r>
            <a:r>
              <a:rPr lang="en-GB" dirty="0" smtClean="0"/>
              <a:t>IGTF -&gt; CP </a:t>
            </a:r>
            <a:r>
              <a:rPr lang="en-GB" dirty="0" smtClean="0"/>
              <a:t>-&gt; CPS -&gt;</a:t>
            </a:r>
          </a:p>
          <a:p>
            <a:pPr lvl="1"/>
            <a:r>
              <a:rPr lang="en-GB" dirty="0" smtClean="0"/>
              <a:t>1SCPs -&gt; other policy OIDs -&gt; operational rules -&gt; </a:t>
            </a:r>
            <a:r>
              <a:rPr lang="en-GB" dirty="0" err="1" smtClean="0"/>
              <a:t>minreq</a:t>
            </a:r>
            <a:r>
              <a:rPr lang="en-GB" dirty="0" smtClean="0"/>
              <a:t> -&gt;</a:t>
            </a:r>
          </a:p>
          <a:p>
            <a:pPr lvl="1"/>
            <a:r>
              <a:rPr lang="en-GB" dirty="0" smtClean="0"/>
              <a:t>authentication profile -&gt; support documentation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990</TotalTime>
  <Words>757</Words>
  <Application>Microsoft Office PowerPoint</Application>
  <PresentationFormat>On-screen Show (4:3)</PresentationFormat>
  <Paragraphs>162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GridPP3_talks</vt:lpstr>
      <vt:lpstr>SOAPBOX</vt:lpstr>
      <vt:lpstr>Surprises?</vt:lpstr>
      <vt:lpstr>Surprises?</vt:lpstr>
      <vt:lpstr>What is this</vt:lpstr>
      <vt:lpstr>What is the purpose of the CPS (Quiz)?</vt:lpstr>
      <vt:lpstr>OTOH</vt:lpstr>
      <vt:lpstr>So What Do We Describe</vt:lpstr>
      <vt:lpstr>What We Don’t Describe</vt:lpstr>
      <vt:lpstr>A Deo Rex, A Rege Lex</vt:lpstr>
      <vt:lpstr>Trust is good, Control is better</vt:lpstr>
      <vt:lpstr>Coping with Dynamic Stuff</vt:lpstr>
      <vt:lpstr>Experiments?</vt:lpstr>
      <vt:lpstr>Certificate Profiles??</vt:lpstr>
      <vt:lpstr>Certificate Profiles</vt:lpstr>
      <vt:lpstr>Conclusion: What Do We Need?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jj47</dc:creator>
  <cp:lastModifiedBy>jj47</cp:lastModifiedBy>
  <cp:revision>16</cp:revision>
  <dcterms:created xsi:type="dcterms:W3CDTF">2012-01-15T15:49:20Z</dcterms:created>
  <dcterms:modified xsi:type="dcterms:W3CDTF">2012-01-17T15:47:42Z</dcterms:modified>
</cp:coreProperties>
</file>